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04ED7-6FB7-45F8-8FFE-01E631F8A174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C38E6-80B5-4604-B78D-BFA2E26C47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Проверка выполненной работы (сравнить со </a:t>
            </a:r>
            <a:r>
              <a:rPr lang="ru-RU" smtClean="0"/>
              <a:t>своим</a:t>
            </a:r>
            <a:r>
              <a:rPr lang="ru-RU" baseline="0" smtClean="0"/>
              <a:t> решением)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C38E6-80B5-4604-B78D-BFA2E26C47C1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8737"/>
            <a:ext cx="9144000" cy="2171714"/>
          </a:xfrm>
        </p:spPr>
        <p:txBody>
          <a:bodyPr>
            <a:normAutofit/>
          </a:bodyPr>
          <a:lstStyle/>
          <a:p>
            <a:r>
              <a:rPr lang="ru-RU" dirty="0" smtClean="0"/>
              <a:t>Проверка материала по теме «Программирование разветвляющихся алгоритмов»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Задание.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278608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Составьте блок-схему и напишите программу вычисления стоимости покупки с учетом скидки. Скидка в 3% предоставляется в том случае, если сумма покупки больше 500 руб. Ниже представлен рекомендуемый вид экрана во время работы программы (данные, введенные пользователем, выделены полужирным шрифтом).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3857628"/>
            <a:ext cx="8501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Введите сумму покупки</a:t>
            </a:r>
          </a:p>
          <a:p>
            <a:r>
              <a:rPr lang="ru-RU" sz="2800" dirty="0" smtClean="0"/>
              <a:t>-</a:t>
            </a:r>
            <a:r>
              <a:rPr lang="en-US" sz="2800" dirty="0" smtClean="0"/>
              <a:t>&gt;</a:t>
            </a:r>
            <a:r>
              <a:rPr lang="ru-RU" sz="2800" dirty="0" smtClean="0"/>
              <a:t> </a:t>
            </a:r>
            <a:r>
              <a:rPr lang="ru-RU" sz="2800" b="1" dirty="0" smtClean="0"/>
              <a:t>640</a:t>
            </a:r>
          </a:p>
          <a:p>
            <a:r>
              <a:rPr lang="ru-RU" sz="2800" dirty="0" smtClean="0"/>
              <a:t>Ваша скидка 3%.</a:t>
            </a:r>
          </a:p>
          <a:p>
            <a:r>
              <a:rPr lang="ru-RU" sz="2800" dirty="0" smtClean="0"/>
              <a:t>Сумма покупки с учетом скидки:  620.80 руб.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/>
          <p:cNvGrpSpPr/>
          <p:nvPr/>
        </p:nvGrpSpPr>
        <p:grpSpPr>
          <a:xfrm>
            <a:off x="285720" y="1142984"/>
            <a:ext cx="4786346" cy="3571900"/>
            <a:chOff x="357158" y="428604"/>
            <a:chExt cx="4786346" cy="3571900"/>
          </a:xfrm>
        </p:grpSpPr>
        <p:grpSp>
          <p:nvGrpSpPr>
            <p:cNvPr id="19" name="Группа 20"/>
            <p:cNvGrpSpPr/>
            <p:nvPr/>
          </p:nvGrpSpPr>
          <p:grpSpPr>
            <a:xfrm>
              <a:off x="3143240" y="1857364"/>
              <a:ext cx="1000926" cy="357984"/>
              <a:chOff x="3143240" y="2643182"/>
              <a:chExt cx="1000926" cy="357984"/>
            </a:xfrm>
          </p:grpSpPr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16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5" name="Прямая соединительная линия 4"/>
            <p:cNvCxnSpPr/>
            <p:nvPr/>
          </p:nvCxnSpPr>
          <p:spPr>
            <a:xfrm rot="16200000" flipH="1">
              <a:off x="1607323" y="3178967"/>
              <a:ext cx="928694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Группа 30"/>
            <p:cNvGrpSpPr/>
            <p:nvPr/>
          </p:nvGrpSpPr>
          <p:grpSpPr>
            <a:xfrm flipV="1">
              <a:off x="1928794" y="2357430"/>
              <a:ext cx="2215372" cy="357082"/>
              <a:chOff x="3143240" y="2643182"/>
              <a:chExt cx="1000926" cy="357984"/>
            </a:xfrm>
          </p:grpSpPr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24"/>
            <p:cNvGrpSpPr/>
            <p:nvPr/>
          </p:nvGrpSpPr>
          <p:grpSpPr>
            <a:xfrm flipH="1">
              <a:off x="357158" y="1857365"/>
              <a:ext cx="1000926" cy="928693"/>
              <a:chOff x="3143240" y="2643182"/>
              <a:chExt cx="1000926" cy="357984"/>
            </a:xfrm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3143240" y="2643182"/>
                <a:ext cx="1000132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5400000">
                <a:off x="3964777" y="2821777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1500165" y="1357298"/>
              <a:ext cx="114300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Блок-схема: знак завершения 3"/>
            <p:cNvSpPr/>
            <p:nvPr/>
          </p:nvSpPr>
          <p:spPr>
            <a:xfrm>
              <a:off x="1428728" y="428604"/>
              <a:ext cx="1500198" cy="357190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err="1" smtClean="0"/>
                <a:t>нач</a:t>
              </a:r>
              <a:endParaRPr lang="ru-RU" sz="2000" b="1" dirty="0"/>
            </a:p>
          </p:txBody>
        </p:sp>
        <p:sp>
          <p:nvSpPr>
            <p:cNvPr id="11" name="Блок-схема: знак завершения 4"/>
            <p:cNvSpPr/>
            <p:nvPr/>
          </p:nvSpPr>
          <p:spPr>
            <a:xfrm>
              <a:off x="1285852" y="3643314"/>
              <a:ext cx="1500198" cy="357190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/>
                <a:t>кон</a:t>
              </a:r>
              <a:endParaRPr lang="ru-RU" sz="2000" b="1" dirty="0"/>
            </a:p>
          </p:txBody>
        </p:sp>
        <p:sp>
          <p:nvSpPr>
            <p:cNvPr id="12" name="Блок-схема: данные 5"/>
            <p:cNvSpPr/>
            <p:nvPr/>
          </p:nvSpPr>
          <p:spPr>
            <a:xfrm>
              <a:off x="714348" y="928670"/>
              <a:ext cx="2857520" cy="357190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a</a:t>
              </a:r>
              <a:endParaRPr lang="ru-RU" sz="2000" b="1" dirty="0"/>
            </a:p>
          </p:txBody>
        </p:sp>
        <p:sp>
          <p:nvSpPr>
            <p:cNvPr id="14" name="Блок-схема: решение 7"/>
            <p:cNvSpPr/>
            <p:nvPr/>
          </p:nvSpPr>
          <p:spPr>
            <a:xfrm>
              <a:off x="857224" y="1571612"/>
              <a:ext cx="2357454" cy="571504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/>
                <a:t>а</a:t>
              </a:r>
              <a:r>
                <a:rPr lang="en-US" sz="2000" b="1" dirty="0" smtClean="0"/>
                <a:t> &gt; 500</a:t>
              </a:r>
              <a:endParaRPr lang="ru-RU" sz="2000" b="1" dirty="0"/>
            </a:p>
          </p:txBody>
        </p:sp>
        <p:sp>
          <p:nvSpPr>
            <p:cNvPr id="15" name="Прямоугольник 8"/>
            <p:cNvSpPr/>
            <p:nvPr/>
          </p:nvSpPr>
          <p:spPr>
            <a:xfrm>
              <a:off x="3143240" y="2143116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a:= a*0.97;</a:t>
              </a:r>
              <a:endParaRPr lang="ru-RU" sz="2000" b="1" dirty="0"/>
            </a:p>
          </p:txBody>
        </p:sp>
        <p:sp>
          <p:nvSpPr>
            <p:cNvPr id="18" name="Прямоугольник 11"/>
            <p:cNvSpPr/>
            <p:nvPr/>
          </p:nvSpPr>
          <p:spPr>
            <a:xfrm>
              <a:off x="1071538" y="3000372"/>
              <a:ext cx="2000264" cy="3571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a</a:t>
              </a:r>
              <a:endParaRPr lang="ru-RU" sz="2000" b="1" dirty="0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357158" y="2714620"/>
              <a:ext cx="1714512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428992" y="1500174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да</a:t>
              </a:r>
              <a:endParaRPr lang="ru-RU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14282" y="357166"/>
            <a:ext cx="371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Блок-схема</a:t>
            </a:r>
            <a:endParaRPr lang="ru-RU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5072066" y="357166"/>
            <a:ext cx="4071934" cy="3500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Программа на языке Паскаль</a:t>
            </a:r>
          </a:p>
          <a:p>
            <a:endParaRPr lang="ru-RU" dirty="0" smtClean="0"/>
          </a:p>
          <a:p>
            <a:r>
              <a:rPr lang="en-US" dirty="0" smtClean="0"/>
              <a:t>program z2;</a:t>
            </a:r>
          </a:p>
          <a:p>
            <a:r>
              <a:rPr lang="en-US" dirty="0" err="1" smtClean="0"/>
              <a:t>var</a:t>
            </a:r>
            <a:r>
              <a:rPr lang="en-US" dirty="0" smtClean="0"/>
              <a:t> a: real;</a:t>
            </a:r>
          </a:p>
          <a:p>
            <a:r>
              <a:rPr lang="en-US" dirty="0" smtClean="0"/>
              <a:t>begin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writeln</a:t>
            </a:r>
            <a:r>
              <a:rPr lang="en-US" dirty="0" smtClean="0"/>
              <a:t>(‘</a:t>
            </a:r>
            <a:r>
              <a:rPr lang="ru-RU" dirty="0" smtClean="0"/>
              <a:t>Введите сумму покупки</a:t>
            </a:r>
            <a:r>
              <a:rPr lang="en-US" dirty="0" smtClean="0"/>
              <a:t>’);</a:t>
            </a:r>
            <a:endParaRPr lang="ru-RU" dirty="0" smtClean="0"/>
          </a:p>
          <a:p>
            <a:r>
              <a:rPr lang="en-US" dirty="0" err="1" smtClean="0"/>
              <a:t>readln</a:t>
            </a:r>
            <a:r>
              <a:rPr lang="en-US" dirty="0" smtClean="0"/>
              <a:t>(a);</a:t>
            </a:r>
          </a:p>
          <a:p>
            <a:r>
              <a:rPr lang="en-US" dirty="0" smtClean="0"/>
              <a:t>a:= a*0.97;</a:t>
            </a:r>
          </a:p>
          <a:p>
            <a:r>
              <a:rPr lang="en-US" dirty="0" err="1" smtClean="0"/>
              <a:t>writeln</a:t>
            </a:r>
            <a:r>
              <a:rPr lang="en-US" dirty="0" smtClean="0"/>
              <a:t>(‘</a:t>
            </a:r>
            <a:r>
              <a:rPr lang="ru-RU" dirty="0" smtClean="0"/>
              <a:t>Ваша скидка 3%</a:t>
            </a:r>
            <a:r>
              <a:rPr lang="en-US" dirty="0" smtClean="0"/>
              <a:t>’);</a:t>
            </a:r>
            <a:endParaRPr lang="ru-RU" dirty="0" smtClean="0"/>
          </a:p>
          <a:p>
            <a:r>
              <a:rPr lang="en-US" dirty="0" err="1" smtClean="0"/>
              <a:t>writeln</a:t>
            </a:r>
            <a:r>
              <a:rPr lang="en-US" dirty="0" smtClean="0"/>
              <a:t>(‘</a:t>
            </a:r>
            <a:r>
              <a:rPr lang="ru-RU" dirty="0" smtClean="0"/>
              <a:t>Сумма покупки с учетом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</a:t>
            </a:r>
            <a:r>
              <a:rPr lang="ru-RU" dirty="0" smtClean="0"/>
              <a:t>скидки:</a:t>
            </a:r>
            <a:r>
              <a:rPr lang="en-US" dirty="0" smtClean="0"/>
              <a:t>’,</a:t>
            </a:r>
            <a:r>
              <a:rPr lang="ru-RU" dirty="0" smtClean="0"/>
              <a:t>  </a:t>
            </a:r>
            <a:r>
              <a:rPr lang="en-US" dirty="0" smtClean="0"/>
              <a:t>a:6:2,</a:t>
            </a:r>
            <a:r>
              <a:rPr lang="ru-RU" dirty="0" smtClean="0"/>
              <a:t> </a:t>
            </a:r>
            <a:r>
              <a:rPr lang="en-US" dirty="0" smtClean="0"/>
              <a:t>‘ </a:t>
            </a:r>
            <a:r>
              <a:rPr lang="ru-RU" dirty="0" smtClean="0"/>
              <a:t>руб.</a:t>
            </a:r>
            <a:r>
              <a:rPr lang="en-US" dirty="0" smtClean="0"/>
              <a:t>’);</a:t>
            </a:r>
          </a:p>
          <a:p>
            <a:r>
              <a:rPr lang="en-US" dirty="0" smtClean="0"/>
              <a:t>end.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139</Words>
  <PresentationFormat>Экран (4:3)</PresentationFormat>
  <Paragraphs>28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Проверка материала по теме «Программирование разветвляющихся алгоритмов»</vt:lpstr>
      <vt:lpstr>Задание. 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user16</cp:lastModifiedBy>
  <cp:revision>8</cp:revision>
  <dcterms:modified xsi:type="dcterms:W3CDTF">2017-06-22T12:52:41Z</dcterms:modified>
</cp:coreProperties>
</file>